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sldIdLst>
    <p:sldId id="256" r:id="rId2"/>
    <p:sldId id="257" r:id="rId3"/>
    <p:sldId id="260" r:id="rId4"/>
    <p:sldId id="259" r:id="rId5"/>
    <p:sldId id="264" r:id="rId6"/>
    <p:sldId id="267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94660"/>
  </p:normalViewPr>
  <p:slideViewPr>
    <p:cSldViewPr snapToGrid="0">
      <p:cViewPr varScale="1">
        <p:scale>
          <a:sx n="90" d="100"/>
          <a:sy n="90" d="100"/>
        </p:scale>
        <p:origin x="12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48636-F3AD-4F6C-8363-EEC1A4630E87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5A130-7AA2-4F8A-823D-A4F0BE303BD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1487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48636-F3AD-4F6C-8363-EEC1A4630E87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5A130-7AA2-4F8A-823D-A4F0BE303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373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48636-F3AD-4F6C-8363-EEC1A4630E87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5A130-7AA2-4F8A-823D-A4F0BE303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43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48636-F3AD-4F6C-8363-EEC1A4630E87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5A130-7AA2-4F8A-823D-A4F0BE303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262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48636-F3AD-4F6C-8363-EEC1A4630E87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5A130-7AA2-4F8A-823D-A4F0BE303BD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1583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48636-F3AD-4F6C-8363-EEC1A4630E87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5A130-7AA2-4F8A-823D-A4F0BE303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530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48636-F3AD-4F6C-8363-EEC1A4630E87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5A130-7AA2-4F8A-823D-A4F0BE303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51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48636-F3AD-4F6C-8363-EEC1A4630E87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5A130-7AA2-4F8A-823D-A4F0BE303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479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48636-F3AD-4F6C-8363-EEC1A4630E87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5A130-7AA2-4F8A-823D-A4F0BE303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988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3948636-F3AD-4F6C-8363-EEC1A4630E87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3E5A130-7AA2-4F8A-823D-A4F0BE303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484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48636-F3AD-4F6C-8363-EEC1A4630E87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5A130-7AA2-4F8A-823D-A4F0BE303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836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3948636-F3AD-4F6C-8363-EEC1A4630E87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3E5A130-7AA2-4F8A-823D-A4F0BE303BD9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5221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DF9CA2E-5E68-A25A-12C3-7687034497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45758" y="1637415"/>
            <a:ext cx="7240772" cy="2987748"/>
          </a:xfrm>
        </p:spPr>
        <p:txBody>
          <a:bodyPr>
            <a:normAutofit fontScale="92500"/>
          </a:bodyPr>
          <a:lstStyle/>
          <a:p>
            <a:endParaRPr lang="fa-IR" dirty="0">
              <a:cs typeface="B Tehran" panose="00000400000000000000" pitchFamily="2" charset="-78"/>
            </a:endParaRPr>
          </a:p>
          <a:p>
            <a:endParaRPr lang="fa-IR" dirty="0">
              <a:cs typeface="B Tehran" panose="00000400000000000000" pitchFamily="2" charset="-78"/>
            </a:endParaRPr>
          </a:p>
          <a:p>
            <a:pPr algn="ctr"/>
            <a:endParaRPr lang="fa-IR" dirty="0">
              <a:cs typeface="B Tehran" panose="00000400000000000000" pitchFamily="2" charset="-78"/>
            </a:endParaRPr>
          </a:p>
          <a:p>
            <a:pPr algn="ctr"/>
            <a:r>
              <a:rPr lang="ar-SA" sz="3600" b="1" dirty="0">
                <a:solidFill>
                  <a:schemeClr val="tx1"/>
                </a:solidFill>
                <a:cs typeface="+mj-cs"/>
              </a:rPr>
              <a:t>گزارش عملکرد کتابخانه  دانشکده پزشکی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a-IR" sz="3600" b="1" dirty="0">
                <a:solidFill>
                  <a:schemeClr val="tx1"/>
                </a:solidFill>
                <a:cs typeface="+mj-cs"/>
              </a:rPr>
              <a:t>در سال </a:t>
            </a:r>
            <a:r>
              <a:rPr lang="fa-IR" sz="5400" b="1" dirty="0">
                <a:solidFill>
                  <a:schemeClr val="tx1"/>
                </a:solidFill>
                <a:cs typeface="B Tehran" panose="00000400000000000000" pitchFamily="2" charset="-78"/>
              </a:rPr>
              <a:t>1404</a:t>
            </a:r>
          </a:p>
          <a:p>
            <a:endParaRPr lang="en-US" dirty="0">
              <a:cs typeface="B Teh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05413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898F464-5D16-DA7E-9D30-65DA395D26E4}"/>
              </a:ext>
            </a:extLst>
          </p:cNvPr>
          <p:cNvSpPr txBox="1"/>
          <p:nvPr/>
        </p:nvSpPr>
        <p:spPr>
          <a:xfrm>
            <a:off x="2502440" y="882284"/>
            <a:ext cx="6094378" cy="3228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SA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اقدامات انجام شده در بخش ثبت و سازماندهی منابع اطلاعاتی :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F9923B03-D8A3-71D9-3BA7-C85D6FC1D4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4109589"/>
              </p:ext>
            </p:extLst>
          </p:nvPr>
        </p:nvGraphicFramePr>
        <p:xfrm>
          <a:off x="3455581" y="1582265"/>
          <a:ext cx="6092456" cy="2716579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811511">
                  <a:extLst>
                    <a:ext uri="{9D8B030D-6E8A-4147-A177-3AD203B41FA5}">
                      <a16:colId xmlns:a16="http://schemas.microsoft.com/office/drawing/2014/main" val="2782660780"/>
                    </a:ext>
                  </a:extLst>
                </a:gridCol>
                <a:gridCol w="1482163">
                  <a:extLst>
                    <a:ext uri="{9D8B030D-6E8A-4147-A177-3AD203B41FA5}">
                      <a16:colId xmlns:a16="http://schemas.microsoft.com/office/drawing/2014/main" val="3410297045"/>
                    </a:ext>
                  </a:extLst>
                </a:gridCol>
                <a:gridCol w="2798782">
                  <a:extLst>
                    <a:ext uri="{9D8B030D-6E8A-4147-A177-3AD203B41FA5}">
                      <a16:colId xmlns:a16="http://schemas.microsoft.com/office/drawing/2014/main" val="1963789426"/>
                    </a:ext>
                  </a:extLst>
                </a:gridCol>
              </a:tblGrid>
              <a:tr h="434694"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تعداد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واحد 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شرح فعالیت 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55990"/>
                  </a:ext>
                </a:extLst>
              </a:tr>
              <a:tr h="453910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123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عنوان 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فهرست نویسی کتب فارسی 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3889024"/>
                  </a:ext>
                </a:extLst>
              </a:tr>
              <a:tr h="466245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14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عنوان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فهرست نویسی کتب لاتین 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5382379"/>
                  </a:ext>
                </a:extLst>
              </a:tr>
              <a:tr h="453910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271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نسخه 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ثبت کتب فارسی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1216711"/>
                  </a:ext>
                </a:extLst>
              </a:tr>
              <a:tr h="453910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31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نسخه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ثبت کتب لاتین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0400789"/>
                  </a:ext>
                </a:extLst>
              </a:tr>
              <a:tr h="453910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400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عنوان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ثبت پایان نامه ها 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74580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401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898F464-5D16-DA7E-9D30-65DA395D26E4}"/>
              </a:ext>
            </a:extLst>
          </p:cNvPr>
          <p:cNvSpPr txBox="1"/>
          <p:nvPr/>
        </p:nvSpPr>
        <p:spPr>
          <a:xfrm>
            <a:off x="2502440" y="882284"/>
            <a:ext cx="6094378" cy="3228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اقدامات انجام شده در </a:t>
            </a:r>
            <a:r>
              <a:rPr kumimoji="0" lang="fa-I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زمینه امانت </a:t>
            </a: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منابع اطلاعاتی :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F9923B03-D8A3-71D9-3BA7-C85D6FC1D4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5220247"/>
              </p:ext>
            </p:extLst>
          </p:nvPr>
        </p:nvGraphicFramePr>
        <p:xfrm>
          <a:off x="3593805" y="1582265"/>
          <a:ext cx="6422064" cy="3489466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333348">
                  <a:extLst>
                    <a:ext uri="{9D8B030D-6E8A-4147-A177-3AD203B41FA5}">
                      <a16:colId xmlns:a16="http://schemas.microsoft.com/office/drawing/2014/main" val="2782660780"/>
                    </a:ext>
                  </a:extLst>
                </a:gridCol>
                <a:gridCol w="1154670">
                  <a:extLst>
                    <a:ext uri="{9D8B030D-6E8A-4147-A177-3AD203B41FA5}">
                      <a16:colId xmlns:a16="http://schemas.microsoft.com/office/drawing/2014/main" val="3410297045"/>
                    </a:ext>
                  </a:extLst>
                </a:gridCol>
                <a:gridCol w="3934046">
                  <a:extLst>
                    <a:ext uri="{9D8B030D-6E8A-4147-A177-3AD203B41FA5}">
                      <a16:colId xmlns:a16="http://schemas.microsoft.com/office/drawing/2014/main" val="1963789426"/>
                    </a:ext>
                  </a:extLst>
                </a:gridCol>
              </a:tblGrid>
              <a:tr h="478428"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تعداد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واحد 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شرح فعالیت 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55990"/>
                  </a:ext>
                </a:extLst>
              </a:tr>
              <a:tr h="499577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2069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نسخه 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امانت کتاب فارسی 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3889024"/>
                  </a:ext>
                </a:extLst>
              </a:tr>
              <a:tr h="513153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149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نسخه 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امانت کتاب لاتین 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5382379"/>
                  </a:ext>
                </a:extLst>
              </a:tr>
              <a:tr h="499577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462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نسخه 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تمدید کتاب 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1216711"/>
                  </a:ext>
                </a:extLst>
              </a:tr>
              <a:tr h="499577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1990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نسخه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برگشت کتاب و مرتب سازی قفسه</a:t>
                      </a:r>
                      <a:r>
                        <a:rPr lang="en-US" sz="1600" b="1" dirty="0"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fa-IR" sz="1600" b="1" dirty="0">
                          <a:cs typeface="B Nazanin" panose="00000400000000000000" pitchFamily="2" charset="-78"/>
                        </a:rPr>
                        <a:t>ها 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0400789"/>
                  </a:ext>
                </a:extLst>
              </a:tr>
              <a:tr h="499577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240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نفر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آموزش جستجوی منابع به مراجعین 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716160"/>
                  </a:ext>
                </a:extLst>
              </a:tr>
              <a:tr h="499577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300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عنوان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بررسی کمبودهای کتب کتابخاانه و درخواست تهیه آنها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74580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1219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898F464-5D16-DA7E-9D30-65DA395D26E4}"/>
              </a:ext>
            </a:extLst>
          </p:cNvPr>
          <p:cNvSpPr txBox="1"/>
          <p:nvPr/>
        </p:nvSpPr>
        <p:spPr>
          <a:xfrm>
            <a:off x="2502440" y="882284"/>
            <a:ext cx="6094378" cy="3228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اقدامات انجام شده در </a:t>
            </a:r>
            <a:r>
              <a:rPr kumimoji="0" lang="fa-I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زمینه عضویت و تسویه حساب</a:t>
            </a: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: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F9923B03-D8A3-71D9-3BA7-C85D6FC1D4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4730127"/>
              </p:ext>
            </p:extLst>
          </p:nvPr>
        </p:nvGraphicFramePr>
        <p:xfrm>
          <a:off x="3455581" y="1582265"/>
          <a:ext cx="6209414" cy="1354849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811511">
                  <a:extLst>
                    <a:ext uri="{9D8B030D-6E8A-4147-A177-3AD203B41FA5}">
                      <a16:colId xmlns:a16="http://schemas.microsoft.com/office/drawing/2014/main" val="2782660780"/>
                    </a:ext>
                  </a:extLst>
                </a:gridCol>
                <a:gridCol w="1218768">
                  <a:extLst>
                    <a:ext uri="{9D8B030D-6E8A-4147-A177-3AD203B41FA5}">
                      <a16:colId xmlns:a16="http://schemas.microsoft.com/office/drawing/2014/main" val="3410297045"/>
                    </a:ext>
                  </a:extLst>
                </a:gridCol>
                <a:gridCol w="3179135">
                  <a:extLst>
                    <a:ext uri="{9D8B030D-6E8A-4147-A177-3AD203B41FA5}">
                      <a16:colId xmlns:a16="http://schemas.microsoft.com/office/drawing/2014/main" val="1963789426"/>
                    </a:ext>
                  </a:extLst>
                </a:gridCol>
              </a:tblGrid>
              <a:tr h="434694"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تعداد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واحد 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شرح فعالیت 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55990"/>
                  </a:ext>
                </a:extLst>
              </a:tr>
              <a:tr h="466245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2178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نفر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عضویت دانشجویان و کارکنان 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5382379"/>
                  </a:ext>
                </a:extLst>
              </a:tr>
              <a:tr h="453910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500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نفر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کنترل و تایید تسویه پایان نامه دانشجویان 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12167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43954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898F464-5D16-DA7E-9D30-65DA395D26E4}"/>
              </a:ext>
            </a:extLst>
          </p:cNvPr>
          <p:cNvSpPr txBox="1"/>
          <p:nvPr/>
        </p:nvSpPr>
        <p:spPr>
          <a:xfrm>
            <a:off x="2642313" y="1977656"/>
            <a:ext cx="6907374" cy="3228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اقدامات انجام شده در </a:t>
            </a:r>
            <a:r>
              <a:rPr kumimoji="0" lang="fa-I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زمینه کارشناسی پژوهشی ( سامانه پژوهان )</a:t>
            </a: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: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F9923B03-D8A3-71D9-3BA7-C85D6FC1D4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3935594"/>
              </p:ext>
            </p:extLst>
          </p:nvPr>
        </p:nvGraphicFramePr>
        <p:xfrm>
          <a:off x="3340273" y="2751575"/>
          <a:ext cx="6209414" cy="1354849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811511">
                  <a:extLst>
                    <a:ext uri="{9D8B030D-6E8A-4147-A177-3AD203B41FA5}">
                      <a16:colId xmlns:a16="http://schemas.microsoft.com/office/drawing/2014/main" val="2782660780"/>
                    </a:ext>
                  </a:extLst>
                </a:gridCol>
                <a:gridCol w="1080545">
                  <a:extLst>
                    <a:ext uri="{9D8B030D-6E8A-4147-A177-3AD203B41FA5}">
                      <a16:colId xmlns:a16="http://schemas.microsoft.com/office/drawing/2014/main" val="3410297045"/>
                    </a:ext>
                  </a:extLst>
                </a:gridCol>
                <a:gridCol w="3317358">
                  <a:extLst>
                    <a:ext uri="{9D8B030D-6E8A-4147-A177-3AD203B41FA5}">
                      <a16:colId xmlns:a16="http://schemas.microsoft.com/office/drawing/2014/main" val="1963789426"/>
                    </a:ext>
                  </a:extLst>
                </a:gridCol>
              </a:tblGrid>
              <a:tr h="434694"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تعداد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واحد 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شرح فعالیت 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55990"/>
                  </a:ext>
                </a:extLst>
              </a:tr>
              <a:tr h="453910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110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نفر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مشاوره در زمینه نرم افزار سامانه پژوهان 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3889024"/>
                  </a:ext>
                </a:extLst>
              </a:tr>
              <a:tr h="466245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fa-IR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450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مراجعین  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انجام تایید پایان نامه در نرم افزار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53823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7568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898F464-5D16-DA7E-9D30-65DA395D26E4}"/>
              </a:ext>
            </a:extLst>
          </p:cNvPr>
          <p:cNvSpPr txBox="1"/>
          <p:nvPr/>
        </p:nvSpPr>
        <p:spPr>
          <a:xfrm>
            <a:off x="2658262" y="2115879"/>
            <a:ext cx="6875476" cy="3228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اقدامات انجام شده در </a:t>
            </a:r>
            <a:r>
              <a:rPr kumimoji="0" lang="fa-I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زمینه خدمات  مربوط به پایان نامه ها </a:t>
            </a: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: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F9923B03-D8A3-71D9-3BA7-C85D6FC1D4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7761450"/>
              </p:ext>
            </p:extLst>
          </p:nvPr>
        </p:nvGraphicFramePr>
        <p:xfrm>
          <a:off x="3413051" y="2730434"/>
          <a:ext cx="6209414" cy="1013814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286540">
                  <a:extLst>
                    <a:ext uri="{9D8B030D-6E8A-4147-A177-3AD203B41FA5}">
                      <a16:colId xmlns:a16="http://schemas.microsoft.com/office/drawing/2014/main" val="2782660780"/>
                    </a:ext>
                  </a:extLst>
                </a:gridCol>
                <a:gridCol w="956930">
                  <a:extLst>
                    <a:ext uri="{9D8B030D-6E8A-4147-A177-3AD203B41FA5}">
                      <a16:colId xmlns:a16="http://schemas.microsoft.com/office/drawing/2014/main" val="3410297045"/>
                    </a:ext>
                  </a:extLst>
                </a:gridCol>
                <a:gridCol w="3965944">
                  <a:extLst>
                    <a:ext uri="{9D8B030D-6E8A-4147-A177-3AD203B41FA5}">
                      <a16:colId xmlns:a16="http://schemas.microsoft.com/office/drawing/2014/main" val="1963789426"/>
                    </a:ext>
                  </a:extLst>
                </a:gridCol>
              </a:tblGrid>
              <a:tr h="434694"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تعداد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واحد 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شرح فعالیت 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55990"/>
                  </a:ext>
                </a:extLst>
              </a:tr>
              <a:tr h="466245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80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نفر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آموزش دانشجویان متقاضی درخصوص دسترسی به نسخ پایان نامه های الکترونیکی 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53823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794119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506</TotalTime>
  <Words>196</Words>
  <Application>Microsoft Office PowerPoint</Application>
  <PresentationFormat>Widescreen</PresentationFormat>
  <Paragraphs>73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B Nazanin</vt:lpstr>
      <vt:lpstr>Calibri</vt:lpstr>
      <vt:lpstr>Calibri Light</vt:lpstr>
      <vt:lpstr>Retrospect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malihe pourali</dc:creator>
  <cp:lastModifiedBy>malihe pourali</cp:lastModifiedBy>
  <cp:revision>59</cp:revision>
  <dcterms:created xsi:type="dcterms:W3CDTF">2024-11-23T09:35:03Z</dcterms:created>
  <dcterms:modified xsi:type="dcterms:W3CDTF">2025-09-20T03:06:41Z</dcterms:modified>
</cp:coreProperties>
</file>